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4"/>
  </p:notesMasterIdLst>
  <p:handoutMasterIdLst>
    <p:handoutMasterId r:id="rId35"/>
  </p:handoutMasterIdLst>
  <p:sldIdLst>
    <p:sldId id="262" r:id="rId2"/>
    <p:sldId id="375" r:id="rId3"/>
    <p:sldId id="376" r:id="rId4"/>
    <p:sldId id="377" r:id="rId5"/>
    <p:sldId id="263" r:id="rId6"/>
    <p:sldId id="264" r:id="rId7"/>
    <p:sldId id="266" r:id="rId8"/>
    <p:sldId id="274" r:id="rId9"/>
    <p:sldId id="409" r:id="rId10"/>
    <p:sldId id="283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370" r:id="rId30"/>
    <p:sldId id="372" r:id="rId31"/>
    <p:sldId id="373" r:id="rId32"/>
    <p:sldId id="374" r:id="rId33"/>
  </p:sldIdLst>
  <p:sldSz cx="9144000" cy="5143500" type="screen16x9"/>
  <p:notesSz cx="6858000" cy="9144000"/>
  <p:embeddedFontLst>
    <p:embeddedFont>
      <p:font typeface="Atyp Display" pitchFamily="2" charset="0"/>
      <p:regular r:id="rId36"/>
    </p:embeddedFont>
    <p:embeddedFont>
      <p:font typeface="Helvetica Neue" panose="02000503000000020004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8DEC"/>
    <a:srgbClr val="F3F3F3"/>
    <a:srgbClr val="A08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C2C69-B8C1-40EB-9EBF-6A101A334480}" v="1466" dt="2023-11-30T12:34:1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7"/>
    <p:restoredTop sz="94693"/>
  </p:normalViewPr>
  <p:slideViewPr>
    <p:cSldViewPr snapToGrid="0">
      <p:cViewPr varScale="1">
        <p:scale>
          <a:sx n="172" d="100"/>
          <a:sy n="172" d="100"/>
        </p:scale>
        <p:origin x="93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25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044EDF1F-7B67-5475-C9EC-ED5B9A67A8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E3ED80F0-2D34-1A44-04EF-DCFA319315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021EC-D5F9-4B1A-B3D8-F303EA59E9F7}" type="datetimeFigureOut">
              <a:rPr lang="uk-UA" smtClean="0"/>
              <a:t>14.12.23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6EBBB73-0F26-5A24-7B46-4E96B2DF8F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F0E1E6A-B05B-A871-A60D-9589F7BC35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01DE5-9C58-402A-895A-B050482904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7273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76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0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323975" y="799549"/>
            <a:ext cx="8116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Computer vision school: </a:t>
            </a:r>
            <a:r>
              <a:rPr lang="en-US" sz="3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Advanced</a:t>
            </a: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183675" y="4257100"/>
            <a:ext cx="3505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YAROSLAV TERESHCHENKO</a:t>
            </a:r>
          </a:p>
        </p:txBody>
      </p:sp>
      <p:sp>
        <p:nvSpPr>
          <p:cNvPr id="21" name="Google Shape;21;p4"/>
          <p:cNvSpPr txBox="1"/>
          <p:nvPr/>
        </p:nvSpPr>
        <p:spPr>
          <a:xfrm>
            <a:off x="183675" y="4556248"/>
            <a:ext cx="35836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Senior CV/ML Engineer at </a:t>
            </a:r>
            <a:r>
              <a:rPr lang="en-US" sz="14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Svitla</a:t>
            </a: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Systems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D00EBD6A-50AF-23EA-A1CF-D250F1E3F396}"/>
              </a:ext>
            </a:extLst>
          </p:cNvPr>
          <p:cNvSpPr txBox="1"/>
          <p:nvPr userDrawn="1"/>
        </p:nvSpPr>
        <p:spPr>
          <a:xfrm>
            <a:off x="4458712" y="4257100"/>
            <a:ext cx="3505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BOHDAN BOBYL</a:t>
            </a:r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3142947B-72D0-A1A2-5239-B30ACA412C7F}"/>
              </a:ext>
            </a:extLst>
          </p:cNvPr>
          <p:cNvSpPr txBox="1"/>
          <p:nvPr userDrawn="1"/>
        </p:nvSpPr>
        <p:spPr>
          <a:xfrm>
            <a:off x="4458712" y="4556248"/>
            <a:ext cx="35836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Research Lead at Squad CV/ML 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Image Classification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384500" y="1200541"/>
            <a:ext cx="2794847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1. Split an image into patches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2. Flatten the patches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3. Produce lower-dimensional linear embeddings from the flattened patches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4. Add positional embeddings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5. Feed the sequence as an input to a standard transformer encoder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6. Pretrain the model with image labels (fully supervised on a huge dataset)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7. Finetune on the downstream dataset for image classification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716C6E-DAAD-E135-B6D2-BF4D7D5689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08" y="1200541"/>
            <a:ext cx="4974792" cy="341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4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Classification: SOTA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B8D16B-DC28-49C1-E8B4-1136D250F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" y="1732707"/>
            <a:ext cx="8916925" cy="24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65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Object Detection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Let’s look at example – </a:t>
            </a:r>
            <a:r>
              <a:rPr lang="en-US" sz="12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DEtection</a:t>
            </a: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2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TRansformer</a:t>
            </a: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from 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5FDA0-9360-760B-3359-B6694AE3C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157" y="1839640"/>
            <a:ext cx="8671778" cy="21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9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Detection: SOTA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96944-1A4D-6780-18DA-ABF3F7FA2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690" y="1717964"/>
            <a:ext cx="8888909" cy="245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5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Segmentation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Let’s add panoptic prediction head to DETR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4F9A7-FE40-44C6-DB07-0054F8321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565" y="1570681"/>
            <a:ext cx="9184688" cy="27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54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Segmentation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Also, we can solve some specific segmentation tasks, such as depth estimation. For example, we can use Dense Prediction Transformer from Intel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3D8FFC-6B1D-4EA9-D09D-93BDA04E96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28" y="1588254"/>
            <a:ext cx="5386243" cy="336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979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 Segmentation: SOTA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BB974-4835-F80B-DED7-C7D46A849B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01" y="1579418"/>
            <a:ext cx="9049111" cy="25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8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 Segmentation: SOTA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94DF3-8F81-E6F2-DAC4-EDECE0119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11" y="1508047"/>
            <a:ext cx="8941586" cy="24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70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Panoptic Segmentation: SOTA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98CE9-F7A3-F98C-EBD4-0DE68FF702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16" y="1468479"/>
            <a:ext cx="8955484" cy="25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52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Pose Estimation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Let’s look at example </a:t>
            </a:r>
            <a:r>
              <a:rPr lang="en-US" sz="12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ViTPose</a:t>
            </a:r>
            <a:endParaRPr lang="en-US" sz="12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CB7B4-CB86-06CC-5FFE-646A82D0F8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832" y="1403588"/>
            <a:ext cx="6892636" cy="35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4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IHOUSE" type="twoColTx" preserve="1">
  <p:cSld name="about AIHOUSE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/>
        </p:nvSpPr>
        <p:spPr>
          <a:xfrm>
            <a:off x="384500" y="453025"/>
            <a:ext cx="8116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AI HOUSE IS THE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LARGEST AND MOST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POWERFUL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AI COMMUNITY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IN UKRAINE</a:t>
            </a:r>
            <a:endParaRPr sz="3600" b="1" dirty="0">
              <a:solidFill>
                <a:srgbClr val="FFFFFF"/>
              </a:solidFill>
              <a:latin typeface="+mj-lt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62761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Pose Estimation: SOTA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9A7CB-CBFB-14F5-5E80-6905134A62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531" y="1781908"/>
            <a:ext cx="8978486" cy="25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17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Generation Models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200" b="1" i="0" u="none" strike="noStrike" dirty="0">
                <a:solidFill>
                  <a:schemeClr val="bg1"/>
                </a:solidFill>
                <a:effectLst/>
                <a:latin typeface="+mn-lt"/>
              </a:rPr>
              <a:t>Stable Diffusion </a:t>
            </a:r>
            <a:r>
              <a:rPr lang="en-GB" sz="1200" b="0" i="0" u="none" strike="noStrike" dirty="0">
                <a:solidFill>
                  <a:schemeClr val="bg1"/>
                </a:solidFill>
                <a:effectLst/>
                <a:latin typeface="+mn-lt"/>
              </a:rPr>
              <a:t>is a latent diffusion model that generates images from text. Instead of operating in the high-dimensional image space, it first compresses the image into the latent space.</a:t>
            </a:r>
            <a:endParaRPr lang="en-GB" sz="1100" b="0" i="0" dirty="0">
              <a:solidFill>
                <a:schemeClr val="bg1"/>
              </a:solidFill>
              <a:effectLst/>
              <a:latin typeface="+mn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200" b="0" i="0" u="none" strike="noStrike" dirty="0">
                <a:solidFill>
                  <a:schemeClr val="bg1"/>
                </a:solidFill>
                <a:effectLst/>
                <a:latin typeface="+mn-lt"/>
              </a:rPr>
              <a:t>In the simplest form, Stable Diffusion is a text-to-image model. Give it a text prompt. It will return an image matching the text.</a:t>
            </a:r>
            <a:endParaRPr lang="en-GB" sz="1100" b="0" i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209B89-4EDC-115E-38C1-A68FE8B7EC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54" y="2069575"/>
            <a:ext cx="6449291" cy="277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70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Generation Models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A </a:t>
            </a:r>
            <a:r>
              <a:rPr lang="en-GB" sz="1400" b="1" i="0" u="none" strike="noStrike" dirty="0">
                <a:solidFill>
                  <a:schemeClr val="bg1"/>
                </a:solidFill>
                <a:effectLst/>
                <a:latin typeface="+mn-lt"/>
              </a:rPr>
              <a:t>forward diffusion</a:t>
            </a: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 process adds noise to a training image, gradually turning it into an uncharacteristic noise image. The forward process will turn any cat or dog image into a noise image. Eventually, you won’t be able to tell whether they are initially a dog or a cat(this is important).</a:t>
            </a:r>
            <a:endParaRPr lang="en-GB" sz="1000" b="0" i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98FFC4-5C92-1B0A-7AE2-9025FB0B16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09" y="2046528"/>
            <a:ext cx="6788728" cy="296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789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Generation Models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Reverse Diffusion</a:t>
            </a:r>
            <a:endParaRPr lang="en-GB" sz="1000" b="0" i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B0D301A-C06B-BBBB-C0F9-AEE5E3300B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7" y="1817586"/>
            <a:ext cx="8144192" cy="302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624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Generation Models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Variational autoencoders</a:t>
            </a:r>
            <a:endParaRPr lang="en-GB" sz="1000" b="0" i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35AA7F9-8261-5A56-4C22-58D32B3A8D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455843"/>
            <a:ext cx="7578436" cy="35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145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Generation Models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Text conditioning</a:t>
            </a:r>
            <a:endParaRPr lang="en-GB" sz="1000" b="0" i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5B92766-65CB-2981-6B55-66EC914406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31" y="1588254"/>
            <a:ext cx="7959437" cy="33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05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Generation Models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Noise prediction and removing</a:t>
            </a:r>
            <a:endParaRPr lang="en-GB" sz="1000" b="0" i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99C2527-EA24-3AE2-CE43-1025CC8539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0" y="1425906"/>
            <a:ext cx="5430729" cy="268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E2E540FC-2555-0BA1-BCED-EE9AE7AD26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150" y="3082150"/>
            <a:ext cx="4353221" cy="18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222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Popular Transformer Architectures 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787400" y="1034286"/>
            <a:ext cx="777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Shifted </a:t>
            </a:r>
            <a:r>
              <a:rPr lang="en-GB" sz="14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WINdows</a:t>
            </a: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(</a:t>
            </a:r>
            <a:r>
              <a:rPr lang="en-GB" sz="14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Swin</a:t>
            </a:r>
            <a:r>
              <a:rPr lang="en-GB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) Transformer vs </a:t>
            </a:r>
            <a:r>
              <a:rPr lang="en-GB" sz="1400" b="0" i="0" u="none" strike="noStrike" dirty="0" err="1">
                <a:solidFill>
                  <a:schemeClr val="bg1"/>
                </a:solidFill>
                <a:effectLst/>
                <a:latin typeface="+mn-lt"/>
              </a:rPr>
              <a:t>ViT</a:t>
            </a:r>
            <a:endParaRPr lang="en-GB" sz="1000" b="0" i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AE818-5C2F-BE47-AD26-6B04908F14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8227" y="1435854"/>
            <a:ext cx="5988541" cy="34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Swin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Transformer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C3E67-F120-D972-4EB2-D483DDC68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745" y="1578719"/>
            <a:ext cx="8717527" cy="23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243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Swin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Transformer: shifted windows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F7AA6-CF1C-6700-6BCC-3204591F3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782" y="1276347"/>
            <a:ext cx="7574735" cy="30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2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I HOUSE2" type="titleOnly" preserve="1">
  <p:cSld name="about AI HOUSE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7181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Use cases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5622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441161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generation</a:t>
            </a:r>
          </a:p>
        </p:txBody>
      </p:sp>
      <p:sp>
        <p:nvSpPr>
          <p:cNvPr id="3" name="Google Shape;68;p11">
            <a:extLst>
              <a:ext uri="{FF2B5EF4-FFF2-40B4-BE49-F238E27FC236}">
                <a16:creationId xmlns:a16="http://schemas.microsoft.com/office/drawing/2014/main" id="{959636CE-1A4D-801B-9090-5EB109ED9442}"/>
              </a:ext>
            </a:extLst>
          </p:cNvPr>
          <p:cNvSpPr/>
          <p:nvPr userDrawn="1"/>
        </p:nvSpPr>
        <p:spPr>
          <a:xfrm>
            <a:off x="473675" y="19923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1;p11">
            <a:extLst>
              <a:ext uri="{FF2B5EF4-FFF2-40B4-BE49-F238E27FC236}">
                <a16:creationId xmlns:a16="http://schemas.microsoft.com/office/drawing/2014/main" id="{44316989-CC3E-32B5-2EED-91809B21CFB2}"/>
              </a:ext>
            </a:extLst>
          </p:cNvPr>
          <p:cNvSpPr txBox="1"/>
          <p:nvPr userDrawn="1"/>
        </p:nvSpPr>
        <p:spPr>
          <a:xfrm>
            <a:off x="723550" y="1871312"/>
            <a:ext cx="312801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Improvement in performance of classical approaches</a:t>
            </a:r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7053BFBC-717C-BACE-8E10-10CB823A76B7}"/>
              </a:ext>
            </a:extLst>
          </p:cNvPr>
          <p:cNvSpPr/>
          <p:nvPr userDrawn="1"/>
        </p:nvSpPr>
        <p:spPr>
          <a:xfrm>
            <a:off x="473675" y="24618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1;p11">
            <a:extLst>
              <a:ext uri="{FF2B5EF4-FFF2-40B4-BE49-F238E27FC236}">
                <a16:creationId xmlns:a16="http://schemas.microsoft.com/office/drawing/2014/main" id="{648CF546-E81D-F674-0DA5-5E564A07098A}"/>
              </a:ext>
            </a:extLst>
          </p:cNvPr>
          <p:cNvSpPr txBox="1"/>
          <p:nvPr userDrawn="1"/>
        </p:nvSpPr>
        <p:spPr>
          <a:xfrm>
            <a:off x="723550" y="234081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Combination of different domains</a:t>
            </a:r>
          </a:p>
        </p:txBody>
      </p:sp>
      <p:sp>
        <p:nvSpPr>
          <p:cNvPr id="9" name="Google Shape;68;p11">
            <a:extLst>
              <a:ext uri="{FF2B5EF4-FFF2-40B4-BE49-F238E27FC236}">
                <a16:creationId xmlns:a16="http://schemas.microsoft.com/office/drawing/2014/main" id="{34FC448B-EF2D-A1C0-866C-A66C2F3DFEDD}"/>
              </a:ext>
            </a:extLst>
          </p:cNvPr>
          <p:cNvSpPr/>
          <p:nvPr userDrawn="1"/>
        </p:nvSpPr>
        <p:spPr>
          <a:xfrm>
            <a:off x="473675" y="2922587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1;p11">
            <a:extLst>
              <a:ext uri="{FF2B5EF4-FFF2-40B4-BE49-F238E27FC236}">
                <a16:creationId xmlns:a16="http://schemas.microsoft.com/office/drawing/2014/main" id="{F25E667F-E8BF-E5B5-5C4E-783FD0EE3976}"/>
              </a:ext>
            </a:extLst>
          </p:cNvPr>
          <p:cNvSpPr txBox="1"/>
          <p:nvPr userDrawn="1"/>
        </p:nvSpPr>
        <p:spPr>
          <a:xfrm>
            <a:off x="723550" y="2801537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Robotics &amp; autonomous systems</a:t>
            </a:r>
          </a:p>
        </p:txBody>
      </p:sp>
      <p:sp>
        <p:nvSpPr>
          <p:cNvPr id="14" name="Google Shape;68;p11">
            <a:extLst>
              <a:ext uri="{FF2B5EF4-FFF2-40B4-BE49-F238E27FC236}">
                <a16:creationId xmlns:a16="http://schemas.microsoft.com/office/drawing/2014/main" id="{14006EA0-26F5-CC15-DBC2-833CAAD474FE}"/>
              </a:ext>
            </a:extLst>
          </p:cNvPr>
          <p:cNvSpPr/>
          <p:nvPr userDrawn="1"/>
        </p:nvSpPr>
        <p:spPr>
          <a:xfrm>
            <a:off x="473675" y="338331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1;p11">
            <a:extLst>
              <a:ext uri="{FF2B5EF4-FFF2-40B4-BE49-F238E27FC236}">
                <a16:creationId xmlns:a16="http://schemas.microsoft.com/office/drawing/2014/main" id="{9831936A-FE71-8ACF-1950-D096CF65549D}"/>
              </a:ext>
            </a:extLst>
          </p:cNvPr>
          <p:cNvSpPr txBox="1"/>
          <p:nvPr userDrawn="1"/>
        </p:nvSpPr>
        <p:spPr>
          <a:xfrm>
            <a:off x="723550" y="326226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8E7F742-CC86-85C0-098F-41B289BE7B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94" y="2352300"/>
            <a:ext cx="4767356" cy="268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Anomaly detection using ViT">
            <a:extLst>
              <a:ext uri="{FF2B5EF4-FFF2-40B4-BE49-F238E27FC236}">
                <a16:creationId xmlns:a16="http://schemas.microsoft.com/office/drawing/2014/main" id="{0C53652B-594E-C276-2460-234FD3B6CB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13" y="3382020"/>
            <a:ext cx="2603393" cy="160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A3AA9363-5AFC-30AE-E035-2C8E0BF5A4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50" y="491414"/>
            <a:ext cx="4222795" cy="17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40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Challenges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5622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441161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 in achieving real-time performance</a:t>
            </a:r>
          </a:p>
        </p:txBody>
      </p:sp>
      <p:sp>
        <p:nvSpPr>
          <p:cNvPr id="3" name="Google Shape;68;p11">
            <a:extLst>
              <a:ext uri="{FF2B5EF4-FFF2-40B4-BE49-F238E27FC236}">
                <a16:creationId xmlns:a16="http://schemas.microsoft.com/office/drawing/2014/main" id="{959636CE-1A4D-801B-9090-5EB109ED9442}"/>
              </a:ext>
            </a:extLst>
          </p:cNvPr>
          <p:cNvSpPr/>
          <p:nvPr userDrawn="1"/>
        </p:nvSpPr>
        <p:spPr>
          <a:xfrm>
            <a:off x="473675" y="188152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1;p11">
            <a:extLst>
              <a:ext uri="{FF2B5EF4-FFF2-40B4-BE49-F238E27FC236}">
                <a16:creationId xmlns:a16="http://schemas.microsoft.com/office/drawing/2014/main" id="{44316989-CC3E-32B5-2EED-91809B21CFB2}"/>
              </a:ext>
            </a:extLst>
          </p:cNvPr>
          <p:cNvSpPr txBox="1"/>
          <p:nvPr userDrawn="1"/>
        </p:nvSpPr>
        <p:spPr>
          <a:xfrm>
            <a:off x="723550" y="1760475"/>
            <a:ext cx="81753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 lack some inductive biases compared to CNNs, and rely heavily on massive datasets for large-scale training, which is why the quality of data significantly influences the generalization and robustness of transformer in computer vision tasks.</a:t>
            </a:r>
          </a:p>
        </p:txBody>
      </p:sp>
      <p:sp>
        <p:nvSpPr>
          <p:cNvPr id="14" name="Google Shape;68;p11">
            <a:extLst>
              <a:ext uri="{FF2B5EF4-FFF2-40B4-BE49-F238E27FC236}">
                <a16:creationId xmlns:a16="http://schemas.microsoft.com/office/drawing/2014/main" id="{14006EA0-26F5-CC15-DBC2-833CAAD474FE}"/>
              </a:ext>
            </a:extLst>
          </p:cNvPr>
          <p:cNvSpPr/>
          <p:nvPr userDrawn="1"/>
        </p:nvSpPr>
        <p:spPr>
          <a:xfrm>
            <a:off x="473675" y="291918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1;p11">
            <a:extLst>
              <a:ext uri="{FF2B5EF4-FFF2-40B4-BE49-F238E27FC236}">
                <a16:creationId xmlns:a16="http://schemas.microsoft.com/office/drawing/2014/main" id="{9831936A-FE71-8ACF-1950-D096CF65549D}"/>
              </a:ext>
            </a:extLst>
          </p:cNvPr>
          <p:cNvSpPr txBox="1"/>
          <p:nvPr userDrawn="1"/>
        </p:nvSpPr>
        <p:spPr>
          <a:xfrm>
            <a:off x="723550" y="2798136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Dependency on large, high-quality, diverse datasets for training.</a:t>
            </a:r>
          </a:p>
        </p:txBody>
      </p:sp>
      <p:sp>
        <p:nvSpPr>
          <p:cNvPr id="16" name="Google Shape;68;p11">
            <a:extLst>
              <a:ext uri="{FF2B5EF4-FFF2-40B4-BE49-F238E27FC236}">
                <a16:creationId xmlns:a16="http://schemas.microsoft.com/office/drawing/2014/main" id="{C597F287-9714-56B4-EEC7-6F3B0004668C}"/>
              </a:ext>
            </a:extLst>
          </p:cNvPr>
          <p:cNvSpPr/>
          <p:nvPr userDrawn="1"/>
        </p:nvSpPr>
        <p:spPr>
          <a:xfrm>
            <a:off x="473675" y="333142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1;p11">
            <a:extLst>
              <a:ext uri="{FF2B5EF4-FFF2-40B4-BE49-F238E27FC236}">
                <a16:creationId xmlns:a16="http://schemas.microsoft.com/office/drawing/2014/main" id="{FA66BD91-BAAD-CEBE-00C3-1AF128907F85}"/>
              </a:ext>
            </a:extLst>
          </p:cNvPr>
          <p:cNvSpPr txBox="1"/>
          <p:nvPr userDrawn="1"/>
        </p:nvSpPr>
        <p:spPr>
          <a:xfrm>
            <a:off x="723550" y="3210370"/>
            <a:ext cx="81753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 the </a:t>
            </a: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full-transformer architecture is a promising option for vision processing tasks, the performance of </a:t>
            </a: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ViTs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still inferior to that of similar-sized CNN alternatives (such as </a:t>
            </a: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when trained from scratch on a mid-sized dataset such as ImageNet.</a:t>
            </a:r>
          </a:p>
        </p:txBody>
      </p:sp>
      <p:sp>
        <p:nvSpPr>
          <p:cNvPr id="18" name="Google Shape;68;p11">
            <a:extLst>
              <a:ext uri="{FF2B5EF4-FFF2-40B4-BE49-F238E27FC236}">
                <a16:creationId xmlns:a16="http://schemas.microsoft.com/office/drawing/2014/main" id="{E314E72B-59AA-950A-DADF-CDCA76F4D810}"/>
              </a:ext>
            </a:extLst>
          </p:cNvPr>
          <p:cNvSpPr/>
          <p:nvPr userDrawn="1"/>
        </p:nvSpPr>
        <p:spPr>
          <a:xfrm>
            <a:off x="473675" y="4415599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1;p11">
            <a:extLst>
              <a:ext uri="{FF2B5EF4-FFF2-40B4-BE49-F238E27FC236}">
                <a16:creationId xmlns:a16="http://schemas.microsoft.com/office/drawing/2014/main" id="{E3862402-7822-222D-48B0-DF132923B631}"/>
              </a:ext>
            </a:extLst>
          </p:cNvPr>
          <p:cNvSpPr txBox="1"/>
          <p:nvPr userDrawn="1"/>
        </p:nvSpPr>
        <p:spPr>
          <a:xfrm>
            <a:off x="723550" y="4273768"/>
            <a:ext cx="8175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still remains a challenge to fully understand why transformer work well on visual tasks</a:t>
            </a:r>
          </a:p>
        </p:txBody>
      </p:sp>
    </p:spTree>
    <p:extLst>
      <p:ext uri="{BB962C8B-B14F-4D97-AF65-F5344CB8AC3E}">
        <p14:creationId xmlns:p14="http://schemas.microsoft.com/office/powerpoint/2010/main" val="2810362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Conclusions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5622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441161"/>
            <a:ext cx="8175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ViTs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demonstrated its effectiveness for the CV tasks; the vision transformers have received considerable attention and undermined the dominance of CNNs in the CV field.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242290E6-9EA0-3CC4-D288-0EB07572F656}"/>
              </a:ext>
            </a:extLst>
          </p:cNvPr>
          <p:cNvSpPr/>
          <p:nvPr userDrawn="1"/>
        </p:nvSpPr>
        <p:spPr>
          <a:xfrm>
            <a:off x="473675" y="236353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1;p11">
            <a:extLst>
              <a:ext uri="{FF2B5EF4-FFF2-40B4-BE49-F238E27FC236}">
                <a16:creationId xmlns:a16="http://schemas.microsoft.com/office/drawing/2014/main" id="{21079F15-B105-5E45-9B46-2357552E90B6}"/>
              </a:ext>
            </a:extLst>
          </p:cNvPr>
          <p:cNvSpPr txBox="1"/>
          <p:nvPr userDrawn="1"/>
        </p:nvSpPr>
        <p:spPr>
          <a:xfrm>
            <a:off x="723890" y="2227154"/>
            <a:ext cx="8175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Since Transformers require a large amount of data for high accuracy, the data collection process can extend project time. In the case of having less data, CNNs generally perform better than Transformers.</a:t>
            </a:r>
            <a:endParaRPr lang="en-US" sz="1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68;p11">
            <a:extLst>
              <a:ext uri="{FF2B5EF4-FFF2-40B4-BE49-F238E27FC236}">
                <a16:creationId xmlns:a16="http://schemas.microsoft.com/office/drawing/2014/main" id="{4A6D1946-139F-5269-6317-79A27E416341}"/>
              </a:ext>
            </a:extLst>
          </p:cNvPr>
          <p:cNvSpPr/>
          <p:nvPr userDrawn="1"/>
        </p:nvSpPr>
        <p:spPr>
          <a:xfrm>
            <a:off x="473675" y="334414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1;p11">
            <a:extLst>
              <a:ext uri="{FF2B5EF4-FFF2-40B4-BE49-F238E27FC236}">
                <a16:creationId xmlns:a16="http://schemas.microsoft.com/office/drawing/2014/main" id="{EDD8669C-4893-E8BF-77D6-8C5A1A02D988}"/>
              </a:ext>
            </a:extLst>
          </p:cNvPr>
          <p:cNvSpPr txBox="1"/>
          <p:nvPr userDrawn="1"/>
        </p:nvSpPr>
        <p:spPr>
          <a:xfrm>
            <a:off x="723890" y="3207761"/>
            <a:ext cx="8175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Mastery of this technology opens up numerous possibilities for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innovation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practical solutions in various industries</a:t>
            </a:r>
          </a:p>
        </p:txBody>
      </p:sp>
    </p:spTree>
    <p:extLst>
      <p:ext uri="{BB962C8B-B14F-4D97-AF65-F5344CB8AC3E}">
        <p14:creationId xmlns:p14="http://schemas.microsoft.com/office/powerpoint/2010/main" val="1463507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 and A" preserve="1">
  <p:cSld name="1_Q and A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484350" y="1906050"/>
            <a:ext cx="81753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Q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&amp;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70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00544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 userDrawn="1">
  <p:cSld name="1_Thanks">
    <p:bg>
      <p:bgPr>
        <a:solidFill>
          <a:srgbClr val="CC8DEC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717275" y="909900"/>
            <a:ext cx="41829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SEE YOU</a:t>
            </a:r>
            <a:b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NEXT TIME </a:t>
            </a:r>
            <a:r>
              <a:rPr lang="ru" sz="3700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;)</a:t>
            </a:r>
            <a:endParaRPr sz="800" b="1" dirty="0">
              <a:solidFill>
                <a:schemeClr val="dk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75" y="4364075"/>
            <a:ext cx="385494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035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413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6538625" y="4440275"/>
            <a:ext cx="200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aihouse.org.ua 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685" y="4417342"/>
            <a:ext cx="278976" cy="278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260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s" preserve="1">
  <p:cSld name="social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0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peaker">
  <p:cSld name="MAIN_POINT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/>
        </p:nvSpPr>
        <p:spPr>
          <a:xfrm>
            <a:off x="381144" y="4178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&lt;</a:t>
            </a:r>
            <a:r>
              <a:rPr lang="ru" sz="1700" b="1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ABOUT SPEAKER</a:t>
            </a: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&gt;</a:t>
            </a:r>
            <a:endParaRPr sz="1700" b="1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8"/>
          <p:cNvSpPr txBox="1"/>
          <p:nvPr/>
        </p:nvSpPr>
        <p:spPr>
          <a:xfrm>
            <a:off x="3843049" y="952375"/>
            <a:ext cx="5159871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Yaroslav Tereshchenko</a:t>
            </a:r>
          </a:p>
        </p:txBody>
      </p:sp>
      <p:sp>
        <p:nvSpPr>
          <p:cNvPr id="33" name="Google Shape;33;p8"/>
          <p:cNvSpPr txBox="1"/>
          <p:nvPr/>
        </p:nvSpPr>
        <p:spPr>
          <a:xfrm>
            <a:off x="3843049" y="2065851"/>
            <a:ext cx="47862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5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Senior CV/ML Developer at </a:t>
            </a: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Svitla</a:t>
            </a: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PhD in Applied Mathematics. He teaches at the Taras Shevchenko National University of Kyiv, at the Faculty of Computer Sciences and Cybernetics. </a:t>
            </a:r>
          </a:p>
        </p:txBody>
      </p:sp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516600" y="1136575"/>
            <a:ext cx="3000000" cy="30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Зображення, що містить Обличчя людини, особа, дерево, одежа&#10;&#10;Автоматично згенерований опис">
            <a:extLst>
              <a:ext uri="{FF2B5EF4-FFF2-40B4-BE49-F238E27FC236}">
                <a16:creationId xmlns:a16="http://schemas.microsoft.com/office/drawing/2014/main" id="{CB116EEE-F1E2-07E7-70AE-CBDC1306B3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599" y="1136575"/>
            <a:ext cx="3007353" cy="3067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peaker" preserve="1">
  <p:cSld name="1_about speaker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/>
        </p:nvSpPr>
        <p:spPr>
          <a:xfrm>
            <a:off x="381144" y="4178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&lt;</a:t>
            </a:r>
            <a:r>
              <a:rPr lang="ru" sz="1700" b="1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ABOUT SPEAKER</a:t>
            </a: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&gt;</a:t>
            </a:r>
            <a:endParaRPr sz="1700" b="1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8"/>
          <p:cNvSpPr txBox="1"/>
          <p:nvPr/>
        </p:nvSpPr>
        <p:spPr>
          <a:xfrm>
            <a:off x="3843049" y="952375"/>
            <a:ext cx="5159871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Bohdan </a:t>
            </a:r>
            <a:r>
              <a:rPr lang="en-US" sz="3600" b="1" dirty="0" err="1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Bobyl</a:t>
            </a: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;p8"/>
          <p:cNvSpPr txBox="1"/>
          <p:nvPr/>
        </p:nvSpPr>
        <p:spPr>
          <a:xfrm>
            <a:off x="3858475" y="1591200"/>
            <a:ext cx="47862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5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Research Lead at Squad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Lecturer at the Taras Shevchenko National University of Kyiv, at the Faculty of Computer Sciences and Cybernetics.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Has more than 10 years of CV/ML/DL experience.</a:t>
            </a:r>
          </a:p>
        </p:txBody>
      </p:sp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516600" y="1146225"/>
            <a:ext cx="3000000" cy="3067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A" dirty="0"/>
          </a:p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9816F001-5A67-A5B4-7FC0-F7D3A790F9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599" y="1146225"/>
            <a:ext cx="3007353" cy="30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" preserve="1">
  <p:cSld name="1_5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84350" y="2180100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Vision Transformers</a:t>
            </a:r>
            <a:r>
              <a:rPr lang="uk-UA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– </a:t>
            </a: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Part 2</a:t>
            </a: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84350" y="2887200"/>
            <a:ext cx="81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Applications</a:t>
            </a:r>
            <a:endParaRPr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6812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 preserve="1">
  <p:cSld name="1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384500" y="226195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95856" y="283411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4500" y="340627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634375" y="2140893"/>
            <a:ext cx="49595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Image Classification</a:t>
            </a:r>
          </a:p>
        </p:txBody>
      </p:sp>
      <p:sp>
        <p:nvSpPr>
          <p:cNvPr id="86" name="Google Shape;86;p12"/>
          <p:cNvSpPr txBox="1"/>
          <p:nvPr/>
        </p:nvSpPr>
        <p:spPr>
          <a:xfrm>
            <a:off x="634374" y="2713263"/>
            <a:ext cx="520103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Object Detection</a:t>
            </a:r>
          </a:p>
        </p:txBody>
      </p:sp>
      <p:sp>
        <p:nvSpPr>
          <p:cNvPr id="87" name="Google Shape;87;p12"/>
          <p:cNvSpPr txBox="1"/>
          <p:nvPr/>
        </p:nvSpPr>
        <p:spPr>
          <a:xfrm>
            <a:off x="634375" y="3288010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Segmentation</a:t>
            </a:r>
          </a:p>
        </p:txBody>
      </p:sp>
      <p:pic>
        <p:nvPicPr>
          <p:cNvPr id="3" name="Google Shape;35;p8">
            <a:extLst>
              <a:ext uri="{FF2B5EF4-FFF2-40B4-BE49-F238E27FC236}">
                <a16:creationId xmlns:a16="http://schemas.microsoft.com/office/drawing/2014/main" id="{C21A399B-77FA-EF46-C327-A78F674F72C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792" y="1708831"/>
            <a:ext cx="149250" cy="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;p12">
            <a:extLst>
              <a:ext uri="{FF2B5EF4-FFF2-40B4-BE49-F238E27FC236}">
                <a16:creationId xmlns:a16="http://schemas.microsoft.com/office/drawing/2014/main" id="{26F5AAC8-640C-BD7F-15DA-F50F981BDDC9}"/>
              </a:ext>
            </a:extLst>
          </p:cNvPr>
          <p:cNvSpPr/>
          <p:nvPr userDrawn="1"/>
        </p:nvSpPr>
        <p:spPr>
          <a:xfrm>
            <a:off x="384500" y="395798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;p12">
            <a:extLst>
              <a:ext uri="{FF2B5EF4-FFF2-40B4-BE49-F238E27FC236}">
                <a16:creationId xmlns:a16="http://schemas.microsoft.com/office/drawing/2014/main" id="{B7939BB8-7E09-3859-82D7-275C54DC26E3}"/>
              </a:ext>
            </a:extLst>
          </p:cNvPr>
          <p:cNvSpPr txBox="1"/>
          <p:nvPr userDrawn="1"/>
        </p:nvSpPr>
        <p:spPr>
          <a:xfrm>
            <a:off x="634375" y="3839718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Pose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D4F1F-DF02-03B3-1C7C-530D75380B36}"/>
              </a:ext>
            </a:extLst>
          </p:cNvPr>
          <p:cNvSpPr txBox="1"/>
          <p:nvPr userDrawn="1"/>
        </p:nvSpPr>
        <p:spPr>
          <a:xfrm>
            <a:off x="634375" y="1607404"/>
            <a:ext cx="4225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Vision Transformers: </a:t>
            </a:r>
            <a:r>
              <a:rPr lang="en-US" sz="1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Applications</a:t>
            </a: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</a:t>
            </a:r>
            <a:endParaRPr lang="uk-UA" sz="1600" dirty="0"/>
          </a:p>
          <a:p>
            <a:endParaRPr lang="uk-U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4FA58-7FB8-827E-4D86-A6362F757763}"/>
              </a:ext>
            </a:extLst>
          </p:cNvPr>
          <p:cNvSpPr txBox="1"/>
          <p:nvPr userDrawn="1"/>
        </p:nvSpPr>
        <p:spPr>
          <a:xfrm>
            <a:off x="634375" y="1268850"/>
            <a:ext cx="4225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uk-UA" sz="1600" dirty="0"/>
          </a:p>
        </p:txBody>
      </p:sp>
      <p:sp>
        <p:nvSpPr>
          <p:cNvPr id="2" name="Google Shape;84;p12">
            <a:extLst>
              <a:ext uri="{FF2B5EF4-FFF2-40B4-BE49-F238E27FC236}">
                <a16:creationId xmlns:a16="http://schemas.microsoft.com/office/drawing/2014/main" id="{F8BA8F70-3E24-0DFB-51FC-0FEAAB82BEB0}"/>
              </a:ext>
            </a:extLst>
          </p:cNvPr>
          <p:cNvSpPr/>
          <p:nvPr userDrawn="1"/>
        </p:nvSpPr>
        <p:spPr>
          <a:xfrm>
            <a:off x="384497" y="442903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2">
            <a:extLst>
              <a:ext uri="{FF2B5EF4-FFF2-40B4-BE49-F238E27FC236}">
                <a16:creationId xmlns:a16="http://schemas.microsoft.com/office/drawing/2014/main" id="{9A76EB60-9E1A-6E6D-5817-9A8CA5453022}"/>
              </a:ext>
            </a:extLst>
          </p:cNvPr>
          <p:cNvSpPr txBox="1"/>
          <p:nvPr userDrawn="1"/>
        </p:nvSpPr>
        <p:spPr>
          <a:xfrm>
            <a:off x="634372" y="4310771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112142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Applications</a:t>
            </a:r>
          </a:p>
        </p:txBody>
      </p:sp>
      <p:sp>
        <p:nvSpPr>
          <p:cNvPr id="2" name="Google Shape;85;p12">
            <a:extLst>
              <a:ext uri="{FF2B5EF4-FFF2-40B4-BE49-F238E27FC236}">
                <a16:creationId xmlns:a16="http://schemas.microsoft.com/office/drawing/2014/main" id="{2A12084E-CCEE-281E-258C-32C0265AD976}"/>
              </a:ext>
            </a:extLst>
          </p:cNvPr>
          <p:cNvSpPr txBox="1"/>
          <p:nvPr userDrawn="1"/>
        </p:nvSpPr>
        <p:spPr>
          <a:xfrm>
            <a:off x="419134" y="2163037"/>
            <a:ext cx="8140665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Vision transformers have extensive applications in popular image recognition tasks such as object detection, image segmentation, image classification, and action recognition. Moreover, </a:t>
            </a:r>
            <a:r>
              <a:rPr lang="en-US" sz="16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ViTs</a:t>
            </a: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are applied in generative modeling and multi-model tasks, including visual grounding, visual-question answering, and visual reasoning.</a:t>
            </a:r>
          </a:p>
        </p:txBody>
      </p:sp>
    </p:spTree>
    <p:extLst>
      <p:ext uri="{BB962C8B-B14F-4D97-AF65-F5344CB8AC3E}">
        <p14:creationId xmlns:p14="http://schemas.microsoft.com/office/powerpoint/2010/main" val="352391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824" r:id="rId2"/>
    <p:sldLayoutId id="2147483825" r:id="rId3"/>
    <p:sldLayoutId id="2147483826" r:id="rId4"/>
    <p:sldLayoutId id="2147483654" r:id="rId5"/>
    <p:sldLayoutId id="2147483677" r:id="rId6"/>
    <p:sldLayoutId id="2147483684" r:id="rId7"/>
    <p:sldLayoutId id="2147483678" r:id="rId8"/>
    <p:sldLayoutId id="2147483691" r:id="rId9"/>
    <p:sldLayoutId id="2147483857" r:id="rId10"/>
    <p:sldLayoutId id="2147483685" r:id="rId11"/>
    <p:sldLayoutId id="2147483858" r:id="rId12"/>
    <p:sldLayoutId id="2147483859" r:id="rId13"/>
    <p:sldLayoutId id="2147483860" r:id="rId14"/>
    <p:sldLayoutId id="2147483862" r:id="rId15"/>
    <p:sldLayoutId id="2147483861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1" r:id="rId24"/>
    <p:sldLayoutId id="2147483870" r:id="rId25"/>
    <p:sldLayoutId id="2147483872" r:id="rId26"/>
    <p:sldLayoutId id="2147483873" r:id="rId27"/>
    <p:sldLayoutId id="2147483874" r:id="rId28"/>
    <p:sldLayoutId id="2147483875" r:id="rId29"/>
    <p:sldLayoutId id="2147483818" r:id="rId30"/>
    <p:sldLayoutId id="2147483856" r:id="rId31"/>
    <p:sldLayoutId id="2147483823" r:id="rId32"/>
    <p:sldLayoutId id="2147483821" r:id="rId33"/>
    <p:sldLayoutId id="214748382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15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13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86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10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8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28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21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05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73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76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37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01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457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838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370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398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078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964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587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89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94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77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724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3069C8A2-9701-E2FF-9F0F-E4014861E044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210050" y="1009875"/>
            <a:ext cx="3041100" cy="3167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938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15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DAF406E2-378C-C2B6-7545-40DD392ECB0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8765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04A91A70-B8C9-A8FF-68FA-06D1512C8C3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981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35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11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410688"/>
      </p:ext>
    </p:extLst>
  </p:cSld>
  <p:clrMapOvr>
    <a:masterClrMapping/>
  </p:clrMapOvr>
</p:sld>
</file>

<file path=ppt/theme/theme1.xml><?xml version="1.0" encoding="utf-8"?>
<a:theme xmlns:a="http://schemas.openxmlformats.org/drawingml/2006/main" name="AI HOU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Atyp Text Medium"/>
        <a:ea typeface=""/>
        <a:cs typeface=""/>
      </a:majorFont>
      <a:minorFont>
        <a:latin typeface="Atyp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AI_HOUSE_THEME</Template>
  <TotalTime>5419</TotalTime>
  <Words>0</Words>
  <Application>Microsoft Macintosh PowerPoint</Application>
  <PresentationFormat>On-screen Show (16:9)</PresentationFormat>
  <Paragraphs>0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Atyp Display</vt:lpstr>
      <vt:lpstr>Helvetica Neue</vt:lpstr>
      <vt:lpstr>AI 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Bohdan Bobyl</cp:lastModifiedBy>
  <cp:revision>70</cp:revision>
  <dcterms:modified xsi:type="dcterms:W3CDTF">2023-12-14T17:11:41Z</dcterms:modified>
</cp:coreProperties>
</file>